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04a31dc3484da3" /><Relationship Type="http://schemas.openxmlformats.org/officeDocument/2006/relationships/extended-properties" Target="/docProps/app.xml" Id="R64e49c8be2a34270" /><Relationship Type="http://schemas.openxmlformats.org/officeDocument/2006/relationships/officeDocument" Target="/ppt/presentation.xml" Id="Rc4c326c4eb6346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47507be66c4cd7"/>
  </p:sldMasterIdLst>
  <p:notesMasterIdLst>
    <p:notesMasterId xmlns:r="http://schemas.openxmlformats.org/officeDocument/2006/relationships" r:id="R90c635245ef94056"/>
  </p:notesMasterIdLst>
  <p:sldIdLst>
    <p:sldId xmlns:r="http://schemas.openxmlformats.org/officeDocument/2006/relationships" id="256" r:id="R5ef1ca8c0e11429e"/>
    <p:sldId xmlns:r="http://schemas.openxmlformats.org/officeDocument/2006/relationships" id="257" r:id="R25311ebc1c754fe2"/>
    <p:sldId xmlns:r="http://schemas.openxmlformats.org/officeDocument/2006/relationships" id="258" r:id="Ra4bb62e0809245c3"/>
    <p:sldId xmlns:r="http://schemas.openxmlformats.org/officeDocument/2006/relationships" id="259" r:id="Raef24662c82644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3f466c6e7849e9" /><Relationship Type="http://schemas.openxmlformats.org/officeDocument/2006/relationships/slideMaster" Target="/ppt/slideMasters/slideMaster1.xml" Id="R3247507be66c4cd7" /><Relationship Type="http://schemas.openxmlformats.org/officeDocument/2006/relationships/notesMaster" Target="/ppt/notesMasters/notesMaster1.xml" Id="R90c635245ef94056" /><Relationship Type="http://schemas.openxmlformats.org/officeDocument/2006/relationships/presProps" Target="/ppt/presProps.xml" Id="R5ba33a7de2ea448f" /><Relationship Type="http://schemas.openxmlformats.org/officeDocument/2006/relationships/tableStyles" Target="/ppt/tableStyles.xml" Id="R67a35dff64d54859" /><Relationship Type="http://schemas.openxmlformats.org/officeDocument/2006/relationships/slide" Target="/ppt/slides/slide1.xml" Id="R5ef1ca8c0e11429e" /><Relationship Type="http://schemas.openxmlformats.org/officeDocument/2006/relationships/slide" Target="/ppt/slides/slide2.xml" Id="R25311ebc1c754fe2" /><Relationship Type="http://schemas.openxmlformats.org/officeDocument/2006/relationships/slide" Target="/ppt/slides/slide3.xml" Id="Ra4bb62e0809245c3" /><Relationship Type="http://schemas.openxmlformats.org/officeDocument/2006/relationships/slide" Target="/ppt/slides/slide4.xml" Id="Raef24662c82644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59aaf0f23b45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f7e7578d05481a" /><Relationship Type="http://schemas.openxmlformats.org/officeDocument/2006/relationships/notesMaster" Target="/ppt/notesMasters/notesMaster1.xml" Id="R552a3c38562a40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124be1c28f48a2" /><Relationship Type="http://schemas.openxmlformats.org/officeDocument/2006/relationships/notesMaster" Target="/ppt/notesMasters/notesMaster1.xml" Id="Rc4b6c5811d8543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a32beb24ab43ea" /><Relationship Type="http://schemas.openxmlformats.org/officeDocument/2006/relationships/notesMaster" Target="/ppt/notesMasters/notesMaster1.xml" Id="Rd2992f33725842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15daf614264de5" /><Relationship Type="http://schemas.openxmlformats.org/officeDocument/2006/relationships/notesMaster" Target="/ppt/notesMasters/notesMaster1.xml" Id="Ra7c7c32a966c41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自主制作の提案例。特定企業の実績・契約条件・効果を示すものではありません。本文は編集可能なテキストです。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自主制作の提案例。特定企業の実績・契約条件・効果を示すものではありません。本文は編集可能なテキストです。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自主制作の提案例。特定企業の実績・契約条件・効果を示すものではありません。本文は編集可能なテキストです。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自主制作の提案例。特定企業の実績・契約条件・効果を示すものではありません。本文は編集可能なテキストです。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1ef73cb1b74a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23ed5ec60f45b1" /><Relationship Type="http://schemas.openxmlformats.org/officeDocument/2006/relationships/slideLayout" Target="/ppt/slideLayouts/slideLayout1.xml" Id="Rda8dbb5ef29d40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8dbb5ef29d40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edfabba8b4999" /><Relationship Type="http://schemas.openxmlformats.org/officeDocument/2006/relationships/notesSlide" Target="/ppt/notesSlides/notesSlide1.xml" Id="R5449a7b1fe7448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9921c5c9e34963" /><Relationship Type="http://schemas.openxmlformats.org/officeDocument/2006/relationships/notesSlide" Target="/ppt/notesSlides/notesSlide2.xml" Id="R5bf7063066ff4c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edad9934b4c26" /><Relationship Type="http://schemas.openxmlformats.org/officeDocument/2006/relationships/notesSlide" Target="/ppt/notesSlides/notesSlide3.xml" Id="Rb85b311baaf644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540d74851468e" /><Relationship Type="http://schemas.openxmlformats.org/officeDocument/2006/relationships/notesSlide" Target="/ppt/notesSlides/notesSlide4.xml" Id="Rdc74614c06f84a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F8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F427E2-7AD3-4BE3-95A5-6E4EC5A10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DDCF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CDDCF3"/>
                </a:solidFill>
                <a:latin typeface="Hiragino Sans"/>
                <a:ea typeface="Hiragino Sans"/>
                <a:cs typeface="Hiragino Sans"/>
              </a:rPr>
              <a:t>業務改善の提案 / 自主制作サンプル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2F8FEC-C085-4A87-A258-1C28FC46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CDDCF3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CDDCF3"/>
                </a:solidFill>
                <a:latin typeface="Hiragino Sans"/>
                <a:ea typeface="Hiragino Sans"/>
                <a:cs typeface="Hiragino Sans"/>
              </a:rPr>
              <a:t>01 /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27A446-5F4D-4568-9E88-35AF555B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66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4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問い合わせ対応の</a:t>
            </a:r>
          </a:p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4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転記を減らす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31D58-AF4A-4FE7-B927-047644A52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5762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0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最初の一歩は、受付から担当確認まで。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6FE6D-5FD9-4EAD-9E40-349CBF6E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8577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CDDCF3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CDDCF3"/>
                </a:solidFill>
                <a:latin typeface="Hiragino Sans"/>
                <a:ea typeface="Hiragino Sans"/>
                <a:cs typeface="Hiragino Sans"/>
              </a:rPr>
              <a:t>既存のフォームと台帳を使った、小さな導入の提案例</a:t>
            </a:r>
          </a:p>
        </p:txBody>
      </p:sp>
    </p:spTree>
    <p:extLst>
      <p:ext uri="{BB962C8B-B14F-4D97-AF65-F5344CB8AC3E}">
        <p14:creationId xmlns:p14="http://schemas.microsoft.com/office/powerpoint/2010/main" val="1175292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E38D9A-7FA8-4B8F-9084-952AB299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rPr>
              <a:t>業務改善の提案 / 自主制作サンプル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79A93-630A-41D9-85CC-257A8BB8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rPr>
              <a:t>02 /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176BC2-C317-4D66-B38B-C17CE651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95375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3225" b="1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現在の作業と見落とし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F76E7D-4715-40DB-838A-158702DB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14E9E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0">
                <a:solidFill>
                  <a:srgbClr val="214E9E"/>
                </a:solidFill>
                <a:latin typeface="Hiragino Sans"/>
                <a:ea typeface="Hiragino Sans"/>
                <a:cs typeface="Hiragino Sans"/>
              </a:rPr>
              <a:t>転記後に「誰が確認するか」が曖昧になる。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7F93C-1D4B-489B-A9AA-E058FC52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10763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受付の内容を、担当者が台帳へ手で入力する。</a:t>
            </a:r>
          </a:p>
          <a:p xmlns:a="http://schemas.openxmlformats.org/drawingml/2006/main">
            <a:pPr>
              <a:def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担当の割り当ては、別のチャットで連絡する。</a:t>
            </a:r>
          </a:p>
          <a:p xmlns:a="http://schemas.openxmlformats.org/drawingml/2006/main">
            <a:pPr>
              <a:def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未確認の問い合わせは、台帳とチャットを見比べて探す。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6BCA51-600B-4B6D-BEF7-A3B6D8A7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rPr>
              <a:t>想定する業務例。実際の手順は導入前に確認します。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21256996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19CE83-418E-452F-98BF-48AB27AD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rPr>
              <a:t>業務改善の提案 / 自主制作サンプル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23EDF6-6F8F-4C38-95FF-5999A24A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rPr>
              <a:t>03 /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ABD995-514A-4ECC-9700-A34D1017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95375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3225" b="1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最初に整える範囲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1B6F2-6E6B-4073-91BC-6069E32D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14E9E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0">
                <a:solidFill>
                  <a:srgbClr val="214E9E"/>
                </a:solidFill>
                <a:latin typeface="Hiragino Sans"/>
                <a:ea typeface="Hiragino Sans"/>
                <a:cs typeface="Hiragino Sans"/>
              </a:rPr>
              <a:t>台帳に担当と確認状況を残す。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EA6FF5-61F3-4A89-A8C2-BBA6C3AE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4E9E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1">
                <a:solidFill>
                  <a:srgbClr val="214E9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07148-1DAA-41C4-A7A5-FDC5D86D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257550"/>
            <a:ext cx="923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フォームの入力を台帳へ反映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3743DD-5AC8-4B3F-9C73-A1020C0C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4E9E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1">
                <a:solidFill>
                  <a:srgbClr val="214E9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FE116-67A1-4A47-84A0-82DC6868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67175"/>
            <a:ext cx="923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担当者へ通知し、確認したら状態を更新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DDD229-44D0-4740-B609-EBD9BE25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5775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14E9E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1">
                <a:solidFill>
                  <a:srgbClr val="214E9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4CEEB-BB36-43EE-8AD5-25C71EE60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76800"/>
            <a:ext cx="923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未確認と処理失敗を一覧で確認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C99384-922D-4F8F-BB52-32269F059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rPr>
              <a:t>顧客への自動返信や追加サービスへの連携は、別途設計します。</a:t>
            </a:r>
          </a:p>
        </p:txBody>
      </p:sp>
    </p:spTree>
    <p:extLst>
      <p:ext uri="{BB962C8B-B14F-4D97-AF65-F5344CB8AC3E}">
        <p14:creationId xmlns:p14="http://schemas.microsoft.com/office/powerpoint/2010/main" val="15765484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F2ABCF-A04C-4E77-9357-9D58284F0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rPr>
              <a:t>業務改善の提案 / 自主制作サンプル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FF292-B54F-40DB-B464-69123565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8650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A6B82"/>
                </a:solidFill>
                <a:latin typeface="Hiragino Sans"/>
                <a:ea typeface="Hiragino Sans"/>
                <a:cs typeface="Hiragino Sans"/>
              </a:rPr>
              <a:t>04 /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6A8DEC-68D0-429B-996A-1CDC1E49D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95375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3225" b="1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試行で確かめること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58BF50-3C1A-4ADE-8849-4EA081FA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1085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14E9E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0">
                <a:solidFill>
                  <a:srgbClr val="214E9E"/>
                </a:solidFill>
                <a:latin typeface="Hiragino Sans"/>
                <a:ea typeface="Hiragino Sans"/>
                <a:cs typeface="Hiragino Sans"/>
              </a:rPr>
              <a:t>小さな範囲で試し、継続する条件を決める。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EE202-538F-444E-8B4E-197C5842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rPr>
              <a:t>対象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57E0B-1376-4AF4-8590-D9429871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90875"/>
            <a:ext cx="857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問い合わせフォーム1つと、既存の台帳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1F4D4-0277-4DB7-BC59-8222BB2EE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190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rPr>
              <a:t>確認する指標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7330CA-EA3C-4047-A18D-DEC574EE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048125"/>
            <a:ext cx="857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転記にかかる時間、未確認件数、修正件数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9E3660-4D6D-4242-8CB9-B73A62F6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05375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rPr>
              <a:t>次の相談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C0C3C-8375-4C8F-93C2-84823D2E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905375"/>
            <a:ext cx="857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0">
                <a:solidFill>
                  <a:srgbClr val="17263D"/>
                </a:solidFill>
                <a:latin typeface="Hiragino Sans"/>
                <a:ea typeface="Hiragino Sans"/>
                <a:cs typeface="Hiragino Sans"/>
              </a:rPr>
              <a:t>現在の受付方法と、台帳の項目を共有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AD1A2-AD82-4BB6-914A-516E1794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62738B"/>
                </a:solidFill>
                <a:latin typeface="Hiragino Sans"/>
                <a:ea typeface="Hiragino Sans"/>
                <a:cs typeface="Hiragino Sans"/>
              </a:rPr>
              <a:t>効果や納期を確約する資料ではありません。条件は個別に合意します。</a:t>
            </a:r>
          </a:p>
        </p:txBody>
      </p:sp>
    </p:spTree>
    <p:extLst>
      <p:ext uri="{BB962C8B-B14F-4D97-AF65-F5344CB8AC3E}">
        <p14:creationId xmlns:p14="http://schemas.microsoft.com/office/powerpoint/2010/main" val="940654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2026-09-08T00:18:18.4750000Z</dcterms:created>
  <dcterms:modified xsi:type="dcterms:W3CDTF">2026-09-08T00:18:18.4750000Z</dcterms:modified>
</coreProperties>
</file>